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  <p:sldMasterId id="2147483745" r:id="rId2"/>
  </p:sldMasterIdLst>
  <p:notesMasterIdLst>
    <p:notesMasterId r:id="rId11"/>
  </p:notesMasterIdLst>
  <p:sldIdLst>
    <p:sldId id="256" r:id="rId3"/>
    <p:sldId id="307" r:id="rId4"/>
    <p:sldId id="308" r:id="rId5"/>
    <p:sldId id="298" r:id="rId6"/>
    <p:sldId id="301" r:id="rId7"/>
    <p:sldId id="311" r:id="rId8"/>
    <p:sldId id="313" r:id="rId9"/>
    <p:sldId id="267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7FED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624" autoAdjust="0"/>
  </p:normalViewPr>
  <p:slideViewPr>
    <p:cSldViewPr>
      <p:cViewPr>
        <p:scale>
          <a:sx n="94" d="100"/>
          <a:sy n="94" d="100"/>
        </p:scale>
        <p:origin x="-72" y="6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766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4A2A875-8D3D-4334-AB36-FAF54037C7DF}" type="datetimeFigureOut">
              <a:rPr lang="en-GB"/>
              <a:pPr>
                <a:defRPr/>
              </a:pPr>
              <a:t>19/11/2014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66900A4-2A2F-4DB7-9E5C-AD6CD3C18A3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CD6AA48-10BF-4A39-AF12-F4D99FD3B96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D58840C-358B-44E1-860A-63C3D04743C3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smtClean="0"/>
              <a:t>SPLOŠNE STORITVE , ki jih prejemajo vsi člani (ne glede na kategorijo članstva, a v različnem številu prejemnikov):</a:t>
            </a:r>
          </a:p>
          <a:p>
            <a:pPr>
              <a:spcBef>
                <a:spcPct val="0"/>
              </a:spcBef>
            </a:pPr>
            <a:r>
              <a:rPr lang="en-GB" smtClean="0"/>
              <a:t>a) Informacijske storitve: mesečni bilten SGRZ in publikacije KEN (Monthly Bulletin, KEN Briefs – weekly, Upcoming events - monthly), Občasne informacije SGRZ , EU politika in dokumenti, Informacije o EU združenjih in ustanovah, informacije o EU zakonodaji, dostop do baz podatkov SGRZ, posredovanje naročenih informacij in dokumentov;</a:t>
            </a:r>
          </a:p>
          <a:p>
            <a:pPr>
              <a:spcBef>
                <a:spcPct val="0"/>
              </a:spcBef>
            </a:pPr>
            <a:r>
              <a:rPr lang="en-GB" smtClean="0"/>
              <a:t>b) Svetovalne storitve in podpora pri pridobivanju sredstev EU : splošne informacije o sistemu EU financiranja, posredovanje ponudb in pomoč pri iskanju partnerjev, povezovanje z ustreznimi evropskimi mrežami;</a:t>
            </a:r>
          </a:p>
          <a:p>
            <a:pPr>
              <a:spcBef>
                <a:spcPct val="0"/>
              </a:spcBef>
            </a:pPr>
            <a:r>
              <a:rPr lang="en-GB" smtClean="0"/>
              <a:t>c) Lobiranje in zastopanje interesov : vključevanje v interesne mreže, navezovanje stikov, zastopanje interesov pri EU ustanovah</a:t>
            </a:r>
          </a:p>
          <a:p>
            <a:pPr>
              <a:spcBef>
                <a:spcPct val="0"/>
              </a:spcBef>
            </a:pPr>
            <a:r>
              <a:rPr lang="en-GB" smtClean="0"/>
              <a:t>d) Izobraževanje in publicistika: organizacija seminarjev, študijski obiski na SGRZ, organizacija obiskov pri ustanovah EU, enkratno izobraževanje na sedežu člana, sodelovanje na letnem forumu KEN in vseh dogodkih SGRZ</a:t>
            </a:r>
          </a:p>
          <a:p>
            <a:pPr>
              <a:spcBef>
                <a:spcPct val="0"/>
              </a:spcBef>
            </a:pPr>
            <a:r>
              <a:rPr lang="en-GB" smtClean="0"/>
              <a:t>e) Promocijska dejavnost in logistična podpora: promocija člana preko dejavnostui SGRZ, diseminacija promocijskega gradiva, posredovanje pri komunikaciji z EU ustanovami.</a:t>
            </a:r>
          </a:p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1647F17-469E-48C0-93E5-6C583F15C63E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sl-SI" smtClean="0"/>
              <a:t>Cilj S</a:t>
            </a:r>
            <a:r>
              <a:rPr lang="en-GB" smtClean="0"/>
              <a:t>GRZ</a:t>
            </a:r>
            <a:r>
              <a:rPr lang="sl-SI" smtClean="0"/>
              <a:t> je vključiti č</a:t>
            </a:r>
            <a:r>
              <a:rPr lang="en-GB" smtClean="0"/>
              <a:t>lane</a:t>
            </a:r>
            <a:r>
              <a:rPr lang="sl-SI" smtClean="0"/>
              <a:t> v čim več projektov in pridobiti čim več sredstev iz Obzorja 2020 in drugih programov. SGRZ lahko po eni strani pripravi </a:t>
            </a:r>
            <a:r>
              <a:rPr lang="en-US" smtClean="0">
                <a:solidFill>
                  <a:schemeClr val="tx2"/>
                </a:solidFill>
              </a:rPr>
              <a:t>pregled EU programov, info o napovedanih razpisih,</a:t>
            </a:r>
            <a:r>
              <a:rPr lang="sl-SI" smtClean="0">
                <a:solidFill>
                  <a:schemeClr val="tx2"/>
                </a:solidFill>
              </a:rPr>
              <a:t> svetovanje pri oblikovanju ideje, umestitev ideje v razpis, iskanje partnerjev in</a:t>
            </a:r>
            <a:r>
              <a:rPr lang="en-US" smtClean="0">
                <a:solidFill>
                  <a:schemeClr val="tx2"/>
                </a:solidFill>
              </a:rPr>
              <a:t> konzorciji</a:t>
            </a:r>
            <a:r>
              <a:rPr lang="sl-SI" smtClean="0">
                <a:solidFill>
                  <a:schemeClr val="tx2"/>
                </a:solidFill>
              </a:rPr>
              <a:t>ev</a:t>
            </a:r>
            <a:r>
              <a:rPr lang="en-US" smtClean="0">
                <a:solidFill>
                  <a:schemeClr val="tx2"/>
                </a:solidFill>
              </a:rPr>
              <a:t>, udeležba na info dnevih in drugih dogodkih</a:t>
            </a:r>
            <a:r>
              <a:rPr lang="sl-SI" smtClean="0">
                <a:solidFill>
                  <a:schemeClr val="tx2"/>
                </a:solidFill>
              </a:rPr>
              <a:t>, info o konkurenčnih prijavah, interpretacija razpisa. </a:t>
            </a:r>
          </a:p>
          <a:p>
            <a:pPr>
              <a:spcBef>
                <a:spcPct val="0"/>
              </a:spcBef>
            </a:pPr>
            <a:endParaRPr lang="sl-SI" smtClean="0">
              <a:solidFill>
                <a:schemeClr val="tx2"/>
              </a:solidFill>
            </a:endParaRPr>
          </a:p>
          <a:p>
            <a:pPr>
              <a:spcBef>
                <a:spcPct val="0"/>
              </a:spcBef>
            </a:pPr>
            <a:r>
              <a:rPr lang="sl-SI" smtClean="0">
                <a:solidFill>
                  <a:schemeClr val="tx2"/>
                </a:solidFill>
              </a:rPr>
              <a:t>Po drugi strani pa potreben tudi določen vložek č</a:t>
            </a:r>
            <a:r>
              <a:rPr lang="en-GB" smtClean="0">
                <a:solidFill>
                  <a:schemeClr val="tx2"/>
                </a:solidFill>
              </a:rPr>
              <a:t>lanov</a:t>
            </a:r>
            <a:r>
              <a:rPr lang="sl-SI" smtClean="0">
                <a:solidFill>
                  <a:schemeClr val="tx2"/>
                </a:solidFill>
              </a:rPr>
              <a:t>, predvsem pri identifikaciji prioritetnih raziskovalnih področij, identifikaciji razpisov, ki </a:t>
            </a:r>
            <a:r>
              <a:rPr lang="en-GB" smtClean="0">
                <a:solidFill>
                  <a:schemeClr val="tx2"/>
                </a:solidFill>
              </a:rPr>
              <a:t>jih</a:t>
            </a:r>
            <a:r>
              <a:rPr lang="sl-SI" smtClean="0">
                <a:solidFill>
                  <a:schemeClr val="tx2"/>
                </a:solidFill>
              </a:rPr>
              <a:t> zanimajo, so-oblikovanje projektnih idej, udeležba na dogodkih v Bruslju, aktivno sodelovanje v pobudah, ki jih predstavimo, aktivno vključevanje v delovne skupine. </a:t>
            </a:r>
            <a:endParaRPr lang="en-US" smtClean="0">
              <a:solidFill>
                <a:schemeClr val="tx2"/>
              </a:solidFill>
            </a:endParaRPr>
          </a:p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66F5CA5-764C-4931-BD21-63CBF4256AC0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sl-SI" smtClean="0"/>
              <a:t>Preko mreže ERRIN organiziramo veliko dogodkov za izmenjavo projektnih idej, mreženja med potencialnimi partnerji in spodbujanje projektnih aplikacij. Udeleženi smo v različnih delovnih skupinah, preko katerih spremljmo konkretne politike in aktivnosti Evropske komisije, oblikujemo mnenja na predloge EK in predstavljamo dobre prakse različnih EU regij iz različnih področij.</a:t>
            </a:r>
          </a:p>
          <a:p>
            <a:pPr>
              <a:spcBef>
                <a:spcPct val="0"/>
              </a:spcBef>
            </a:pPr>
            <a:endParaRPr lang="sl-SI" smtClean="0"/>
          </a:p>
          <a:p>
            <a:pPr>
              <a:spcBef>
                <a:spcPct val="0"/>
              </a:spcBef>
            </a:pPr>
            <a:r>
              <a:rPr lang="sl-SI" smtClean="0"/>
              <a:t>Mreža IGLO temelji na znanstveno-raziskovalnem sodelovanju med člani mreže (24 znanstvenih predstavništev iz 24ih držav). Mreža IGLO je bolj znanstveno-raziskovano usmerjena in se ukvarja bolj s spremljanjem in so-oblikovanjem raziskovalne politike EU. Mreža se  kvarja predvsem s programom Obzorje 2020, spodbujanjem sodelovanja nacionalnih raziskovalno-znanstvenih organizacij v programu Obzorje 2020, povezovanje evropskih raziskovalcev, izmenjava dobrih praks v znanosti, objava znanstvenih dosežkov.  </a:t>
            </a:r>
            <a:endParaRPr lang="en-GB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976B079-A14C-48D8-9F7F-2FA150A3B9AB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06817EE-A563-4D1D-BE2E-F16DD7A49C64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01356A6-0691-4D75-8926-BF98697E86B9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E04533B-376E-4C6F-9FC1-B2303E0DF4D4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2ABFA-E8E9-46C4-926F-E6C025F0670A}" type="datetimeFigureOut">
              <a:rPr lang="en-US"/>
              <a:pPr>
                <a:defRPr/>
              </a:pPr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3B360-0704-4981-BE11-CBF9BBDD5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441AA-22CC-4717-A1CD-F8550682A5D0}" type="datetimeFigureOut">
              <a:rPr lang="en-US"/>
              <a:pPr>
                <a:defRPr/>
              </a:pPr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D806D-8EA9-4F8D-B0D0-821266D53E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4971E-AABB-4157-870A-4BD6698CCEDC}" type="datetimeFigureOut">
              <a:rPr lang="en-US"/>
              <a:pPr>
                <a:defRPr/>
              </a:pPr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4D288-C60F-41E8-A4B8-8C3719E76B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A47076-FA58-42CA-B5AB-1011E274669A}" type="datetimeFigureOut">
              <a:rPr lang="en-GB"/>
              <a:pPr>
                <a:defRPr/>
              </a:pPr>
              <a:t>19/11/2014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BFF01-6521-41FE-B28D-533400354A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6CE8D-689B-44A9-98C5-B64D5F81DFE6}" type="datetimeFigureOut">
              <a:rPr lang="en-GB"/>
              <a:pPr>
                <a:defRPr/>
              </a:pPr>
              <a:t>19/11/2014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F4BE2-6706-45D1-86AC-8476D60A143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FD169-7C8C-4A69-B37F-1DCBB8541294}" type="datetimeFigureOut">
              <a:rPr lang="en-GB"/>
              <a:pPr>
                <a:defRPr/>
              </a:pPr>
              <a:t>19/11/2014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EC424-2AA7-43AE-B3FC-64D9ED95F3B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2E57C-447A-40B2-AFDD-986C87A7046C}" type="datetimeFigureOut">
              <a:rPr lang="en-GB"/>
              <a:pPr>
                <a:defRPr/>
              </a:pPr>
              <a:t>19/11/2014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66EA9-BD67-483B-86FF-A1A3D60C8F2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E4E72-B3ED-4F71-BDE9-2DDCCAD456F5}" type="datetimeFigureOut">
              <a:rPr lang="en-GB"/>
              <a:pPr>
                <a:defRPr/>
              </a:pPr>
              <a:t>19/11/2014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38B3F-59AA-4DA7-A99D-E4E88C9FCF0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F29A3-2852-445E-9B00-C99C6909F278}" type="datetimeFigureOut">
              <a:rPr lang="en-GB"/>
              <a:pPr>
                <a:defRPr/>
              </a:pPr>
              <a:t>19/11/2014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7F64D-FC3F-4F65-B092-C6CD1448A6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BF461-A21A-4D71-B621-D97D2073E565}" type="datetimeFigureOut">
              <a:rPr lang="en-GB"/>
              <a:pPr>
                <a:defRPr/>
              </a:pPr>
              <a:t>19/11/2014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ABD36-CEEB-4132-B619-6A465107BC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7D374-8060-495C-9E79-0E836A3B0DCD}" type="datetimeFigureOut">
              <a:rPr lang="en-GB"/>
              <a:pPr>
                <a:defRPr/>
              </a:pPr>
              <a:t>19/11/2014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FDB44-2BBC-491C-892C-0D023119A3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908050"/>
            <a:ext cx="914400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577138" y="36513"/>
            <a:ext cx="1566862" cy="87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21C48-D7F7-4076-9CC1-D4D55E750B6A}" type="datetimeFigureOut">
              <a:rPr lang="en-US"/>
              <a:pPr>
                <a:defRPr/>
              </a:pPr>
              <a:t>11/19/2014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6DED1-6695-489E-A7A8-3C65FA7989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5B944-9CAF-4CB1-8739-21FA2E1366AE}" type="datetimeFigureOut">
              <a:rPr lang="en-GB"/>
              <a:pPr>
                <a:defRPr/>
              </a:pPr>
              <a:t>19/11/2014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A02A8-A3AD-4C51-8D08-9E66EB013C4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D2D1D-F3B1-4DC8-9855-ABD14E8578EE}" type="datetimeFigureOut">
              <a:rPr lang="en-GB"/>
              <a:pPr>
                <a:defRPr/>
              </a:pPr>
              <a:t>19/11/2014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D669B-19DA-4639-9604-2394BE9BA7E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E2987-C941-400B-9AA9-7323D232F762}" type="datetimeFigureOut">
              <a:rPr lang="en-GB"/>
              <a:pPr>
                <a:defRPr/>
              </a:pPr>
              <a:t>19/11/2014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C4890-9B5C-4E70-937C-DA202EFBF0B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91BEC-6CDC-4F53-A0FA-A8E03E8BDFE8}" type="datetimeFigureOut">
              <a:rPr lang="en-US"/>
              <a:pPr>
                <a:defRPr/>
              </a:pPr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BA825-E0AC-427E-A8E8-9DF9CF231F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FBCFD-C10C-4E6F-8071-2ED0D1ACA3F6}" type="datetimeFigureOut">
              <a:rPr lang="en-US"/>
              <a:pPr>
                <a:defRPr/>
              </a:pPr>
              <a:t>11/19/2014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D0451-FCA3-4B81-A776-84D67AFAE2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69745-8C1C-4132-BC1D-9BE602A417BB}" type="datetimeFigureOut">
              <a:rPr lang="en-US"/>
              <a:pPr>
                <a:defRPr/>
              </a:pPr>
              <a:t>11/19/2014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99BD0-78C4-4A7B-B9B0-15F23D4718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1B2BB-349B-47CC-B246-0418070ED586}" type="datetimeFigureOut">
              <a:rPr lang="en-US"/>
              <a:pPr>
                <a:defRPr/>
              </a:pPr>
              <a:t>11/19/2014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AB725-4023-483E-B896-29C2BED1C1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EBCBB-A8CB-42A3-9F6E-BAED60D5E5D1}" type="datetimeFigureOut">
              <a:rPr lang="en-US"/>
              <a:pPr>
                <a:defRPr/>
              </a:pPr>
              <a:t>11/19/2014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87568-AF30-4418-93E6-983E8E57B5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AD3F8-A28D-4398-9855-0F7EAB2C7B12}" type="datetimeFigureOut">
              <a:rPr lang="en-US"/>
              <a:pPr>
                <a:defRPr/>
              </a:pPr>
              <a:t>11/19/2014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5D299-C055-4CEC-ADE9-75C85C4231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B73FA-29CD-4E15-8BFA-58EF4F722EFC}" type="datetimeFigureOut">
              <a:rPr lang="en-US"/>
              <a:pPr>
                <a:defRPr/>
              </a:pPr>
              <a:t>11/19/2014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8C199-AC08-439E-817C-AA2CECB6CC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296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46D958D-98C0-4E65-B1D5-5020A43B16AE}" type="datetimeFigureOut">
              <a:rPr lang="en-US"/>
              <a:pPr>
                <a:defRPr/>
              </a:pPr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52A11EA-6254-41F4-8C68-4B1D384B98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68" r:id="rId2"/>
    <p:sldLayoutId id="2147483755" r:id="rId3"/>
    <p:sldLayoutId id="2147483754" r:id="rId4"/>
    <p:sldLayoutId id="2147483753" r:id="rId5"/>
    <p:sldLayoutId id="2147483752" r:id="rId6"/>
    <p:sldLayoutId id="2147483751" r:id="rId7"/>
    <p:sldLayoutId id="2147483750" r:id="rId8"/>
    <p:sldLayoutId id="2147483749" r:id="rId9"/>
    <p:sldLayoutId id="2147483748" r:id="rId10"/>
    <p:sldLayoutId id="2147483747" r:id="rId11"/>
  </p:sldLayoutIdLst>
  <p:transition spd="slow">
    <p:fade thruBlk="1"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21EDD34-F66F-44C6-B4BC-BB4F695FDF4C}" type="datetimeFigureOut">
              <a:rPr lang="en-GB"/>
              <a:pPr>
                <a:defRPr/>
              </a:pPr>
              <a:t>19/11/2014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AF429DC-465E-4542-89DC-15CA55BA70A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6" r:id="rId2"/>
    <p:sldLayoutId id="2147483765" r:id="rId3"/>
    <p:sldLayoutId id="2147483764" r:id="rId4"/>
    <p:sldLayoutId id="2147483763" r:id="rId5"/>
    <p:sldLayoutId id="2147483762" r:id="rId6"/>
    <p:sldLayoutId id="2147483761" r:id="rId7"/>
    <p:sldLayoutId id="2147483760" r:id="rId8"/>
    <p:sldLayoutId id="2147483759" r:id="rId9"/>
    <p:sldLayoutId id="2147483758" r:id="rId10"/>
    <p:sldLayoutId id="2147483757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nowledge-economy.net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bra.be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bra.be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46313"/>
            <a:ext cx="7772400" cy="14700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b="1" dirty="0" smtClean="0">
                <a:solidFill>
                  <a:schemeClr val="tx2"/>
                </a:solidFill>
              </a:rPr>
              <a:t>STORITVE SLOVENSKEGA GOSPODARSKEGA IN RAZISKOVALNEGA ZDRUŽENJA</a:t>
            </a:r>
            <a:br>
              <a:rPr lang="sl-SI" b="1" dirty="0" smtClean="0">
                <a:solidFill>
                  <a:schemeClr val="tx2"/>
                </a:solidFill>
              </a:rPr>
            </a:br>
            <a:r>
              <a:rPr lang="sl-SI" b="1" dirty="0">
                <a:solidFill>
                  <a:schemeClr val="tx2"/>
                </a:solidFill>
              </a:rPr>
              <a:t/>
            </a:r>
            <a:br>
              <a:rPr lang="sl-SI" b="1" dirty="0">
                <a:solidFill>
                  <a:schemeClr val="tx2"/>
                </a:solidFill>
              </a:rPr>
            </a:br>
            <a:r>
              <a:rPr lang="en-GB" b="1" dirty="0">
                <a:solidFill>
                  <a:schemeClr val="tx2"/>
                </a:solidFill>
              </a:rPr>
              <a:t/>
            </a:r>
            <a:br>
              <a:rPr lang="en-GB" b="1" dirty="0">
                <a:solidFill>
                  <a:schemeClr val="tx2"/>
                </a:solidFill>
              </a:rPr>
            </a:br>
            <a:r>
              <a:rPr lang="sl-SI" b="1" dirty="0" smtClean="0">
                <a:solidFill>
                  <a:schemeClr val="tx2"/>
                </a:solidFill>
              </a:rPr>
              <a:t/>
            </a:r>
            <a:br>
              <a:rPr lang="sl-SI" b="1" dirty="0" smtClean="0">
                <a:solidFill>
                  <a:schemeClr val="tx2"/>
                </a:solidFill>
              </a:rPr>
            </a:br>
            <a:r>
              <a:rPr lang="sl-SI" b="1" dirty="0" smtClean="0">
                <a:solidFill>
                  <a:schemeClr val="tx2"/>
                </a:solidFill>
              </a:rPr>
              <a:t/>
            </a:r>
            <a:br>
              <a:rPr lang="sl-SI" b="1" dirty="0" smtClean="0">
                <a:solidFill>
                  <a:schemeClr val="tx2"/>
                </a:solidFill>
              </a:rPr>
            </a:br>
            <a:endParaRPr lang="en-GB" sz="2700" b="1" dirty="0">
              <a:solidFill>
                <a:schemeClr val="tx2"/>
              </a:solidFill>
            </a:endParaRPr>
          </a:p>
        </p:txBody>
      </p:sp>
      <p:sp>
        <p:nvSpPr>
          <p:cNvPr id="26626" name="Subtitle 2"/>
          <p:cNvSpPr>
            <a:spLocks noGrp="1"/>
          </p:cNvSpPr>
          <p:nvPr>
            <p:ph type="subTitle" idx="1"/>
          </p:nvPr>
        </p:nvSpPr>
        <p:spPr>
          <a:xfrm>
            <a:off x="1371600" y="4772025"/>
            <a:ext cx="6400800" cy="1752600"/>
          </a:xfrm>
        </p:spPr>
        <p:txBody>
          <a:bodyPr/>
          <a:lstStyle/>
          <a:p>
            <a:r>
              <a:rPr lang="sl-SI" smtClean="0">
                <a:solidFill>
                  <a:schemeClr val="tx2"/>
                </a:solidFill>
              </a:rPr>
              <a:t>DR. DRAŠKO VESELINOVIČ</a:t>
            </a:r>
          </a:p>
          <a:p>
            <a:r>
              <a:rPr lang="sl-SI" smtClean="0">
                <a:solidFill>
                  <a:schemeClr val="tx2"/>
                </a:solidFill>
              </a:rPr>
              <a:t>SLOVENSKO GOSPODARSKO IN RAZISKOVALNO ZDRUŽENJE, BRUSELJ</a:t>
            </a:r>
          </a:p>
          <a:p>
            <a:endParaRPr lang="sl-SI" smtClean="0">
              <a:solidFill>
                <a:schemeClr val="tx2"/>
              </a:solidFill>
            </a:endParaRPr>
          </a:p>
        </p:txBody>
      </p:sp>
      <p:sp>
        <p:nvSpPr>
          <p:cNvPr id="26627" name="AutoShape 2" descr="Inline image 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>
              <a:latin typeface="Calibri" pitchFamily="34" charset="0"/>
            </a:endParaRPr>
          </a:p>
        </p:txBody>
      </p:sp>
      <p:pic>
        <p:nvPicPr>
          <p:cNvPr id="2662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151313"/>
            <a:ext cx="91440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6767512" cy="576262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l-SI" b="1" dirty="0" smtClean="0">
                <a:solidFill>
                  <a:schemeClr val="tx2"/>
                </a:solidFill>
              </a:rPr>
              <a:t>STRUKTURA S</a:t>
            </a:r>
            <a:r>
              <a:rPr lang="en-GB" b="1" dirty="0" smtClean="0">
                <a:solidFill>
                  <a:schemeClr val="tx2"/>
                </a:solidFill>
              </a:rPr>
              <a:t>GRZ</a:t>
            </a:r>
            <a:endParaRPr lang="sl-SI" b="1" dirty="0">
              <a:solidFill>
                <a:schemeClr val="tx2"/>
              </a:solidFill>
            </a:endParaRPr>
          </a:p>
        </p:txBody>
      </p:sp>
      <p:graphicFrame>
        <p:nvGraphicFramePr>
          <p:cNvPr id="1046" name="Object 22"/>
          <p:cNvGraphicFramePr>
            <a:graphicFrameLocks noChangeAspect="1"/>
          </p:cNvGraphicFramePr>
          <p:nvPr/>
        </p:nvGraphicFramePr>
        <p:xfrm>
          <a:off x="684213" y="1052513"/>
          <a:ext cx="7699375" cy="5772150"/>
        </p:xfrm>
        <a:graphic>
          <a:graphicData uri="http://schemas.openxmlformats.org/presentationml/2006/ole">
            <p:oleObj spid="_x0000_s1046" name="Diapozitiv" r:id="rId4" imgW="4392047" imgH="3294927" progId="PowerPoint.Slide.8">
              <p:embed/>
            </p:oleObj>
          </a:graphicData>
        </a:graphic>
      </p:graphicFrame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78625" cy="561975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l-SI" b="1" dirty="0" smtClean="0">
                <a:solidFill>
                  <a:schemeClr val="tx2"/>
                </a:solidFill>
              </a:rPr>
              <a:t>STORITVE S</a:t>
            </a:r>
            <a:r>
              <a:rPr lang="en-GB" b="1" dirty="0" smtClean="0">
                <a:solidFill>
                  <a:schemeClr val="tx2"/>
                </a:solidFill>
              </a:rPr>
              <a:t>GRZ</a:t>
            </a:r>
            <a:endParaRPr lang="sl-SI" b="1" dirty="0">
              <a:solidFill>
                <a:schemeClr val="tx2"/>
              </a:solidFill>
            </a:endParaRPr>
          </a:p>
        </p:txBody>
      </p:sp>
      <p:graphicFrame>
        <p:nvGraphicFramePr>
          <p:cNvPr id="2070" name="Object 22"/>
          <p:cNvGraphicFramePr>
            <a:graphicFrameLocks noChangeAspect="1"/>
          </p:cNvGraphicFramePr>
          <p:nvPr/>
        </p:nvGraphicFramePr>
        <p:xfrm>
          <a:off x="395288" y="1196975"/>
          <a:ext cx="7735887" cy="5800725"/>
        </p:xfrm>
        <a:graphic>
          <a:graphicData uri="http://schemas.openxmlformats.org/presentationml/2006/ole">
            <p:oleObj spid="_x0000_s2070" name="Diapozitiv" r:id="rId4" imgW="6624701" imgH="4966549" progId="PowerPoint.Slide.8">
              <p:embed/>
            </p:oleObj>
          </a:graphicData>
        </a:graphic>
      </p:graphicFrame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934200" cy="639763"/>
          </a:xfrm>
        </p:spPr>
        <p:txBody>
          <a:bodyPr/>
          <a:lstStyle/>
          <a:p>
            <a:pPr algn="l"/>
            <a:r>
              <a:rPr lang="en-US" sz="3200" b="1" smtClean="0">
                <a:solidFill>
                  <a:schemeClr val="tx2"/>
                </a:solidFill>
              </a:rPr>
              <a:t>SODELOVANJE S SGRZ PRI EU PROJEKTIH</a:t>
            </a:r>
          </a:p>
        </p:txBody>
      </p:sp>
      <p:pic>
        <p:nvPicPr>
          <p:cNvPr id="3481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7600" y="5842000"/>
            <a:ext cx="1828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Arrow Connector 6"/>
          <p:cNvCxnSpPr/>
          <p:nvPr/>
        </p:nvCxnSpPr>
        <p:spPr>
          <a:xfrm rot="5400000" flipH="1" flipV="1">
            <a:off x="4114801" y="5181600"/>
            <a:ext cx="912812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4114801" y="3351212"/>
            <a:ext cx="914400" cy="31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821" name="TextBox 10"/>
          <p:cNvSpPr txBox="1">
            <a:spLocks noChangeArrowheads="1"/>
          </p:cNvSpPr>
          <p:nvPr/>
        </p:nvSpPr>
        <p:spPr bwMode="auto">
          <a:xfrm>
            <a:off x="685800" y="2809875"/>
            <a:ext cx="38862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chemeClr val="tx2"/>
                </a:solidFill>
                <a:latin typeface="Calibri" pitchFamily="34" charset="0"/>
              </a:rPr>
              <a:t>Projektne ideje, načrtovane aktivnosti, opis organizacije</a:t>
            </a:r>
            <a:r>
              <a:rPr lang="sl-SI" sz="1600">
                <a:solidFill>
                  <a:schemeClr val="tx2"/>
                </a:solidFill>
                <a:latin typeface="Calibri" pitchFamily="34" charset="0"/>
              </a:rPr>
              <a:t>  na dveh straneh</a:t>
            </a:r>
            <a:r>
              <a:rPr lang="en-US" sz="1600">
                <a:solidFill>
                  <a:schemeClr val="tx2"/>
                </a:solidFill>
                <a:latin typeface="Calibri" pitchFamily="34" charset="0"/>
              </a:rPr>
              <a:t>, udeležba na dogodkih v Bruslju</a:t>
            </a:r>
            <a:r>
              <a:rPr lang="sl-SI" sz="1600">
                <a:solidFill>
                  <a:schemeClr val="tx2"/>
                </a:solidFill>
                <a:latin typeface="Calibri" pitchFamily="34" charset="0"/>
              </a:rPr>
              <a:t>, sodelovanje v predlaganih pobudah</a:t>
            </a:r>
            <a:r>
              <a:rPr lang="en-US" sz="1600">
                <a:solidFill>
                  <a:schemeClr val="tx2"/>
                </a:solidFill>
                <a:latin typeface="Calibri" pitchFamily="34" charset="0"/>
              </a:rPr>
              <a:t>.</a:t>
            </a:r>
          </a:p>
        </p:txBody>
      </p:sp>
      <p:sp>
        <p:nvSpPr>
          <p:cNvPr id="34822" name="TextBox 11"/>
          <p:cNvSpPr txBox="1">
            <a:spLocks noChangeArrowheads="1"/>
          </p:cNvSpPr>
          <p:nvPr/>
        </p:nvSpPr>
        <p:spPr bwMode="auto">
          <a:xfrm>
            <a:off x="4689475" y="4437063"/>
            <a:ext cx="44196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chemeClr val="tx2"/>
                </a:solidFill>
                <a:latin typeface="Calibri" pitchFamily="34" charset="0"/>
              </a:rPr>
              <a:t>Projektne ponudbe, pregled EU programov, info o napovedanih razpisih,</a:t>
            </a:r>
            <a:r>
              <a:rPr lang="sl-SI" sz="1600">
                <a:solidFill>
                  <a:schemeClr val="tx2"/>
                </a:solidFill>
                <a:latin typeface="Calibri" pitchFamily="34" charset="0"/>
              </a:rPr>
              <a:t> svetovanje pri oblikovanju ideje, umestitev ideje v razpis, iskanje partnerjev in</a:t>
            </a:r>
            <a:r>
              <a:rPr lang="en-US" sz="1600">
                <a:solidFill>
                  <a:schemeClr val="tx2"/>
                </a:solidFill>
                <a:latin typeface="Calibri" pitchFamily="34" charset="0"/>
              </a:rPr>
              <a:t> konzorciji</a:t>
            </a:r>
            <a:r>
              <a:rPr lang="sl-SI" sz="1600">
                <a:solidFill>
                  <a:schemeClr val="tx2"/>
                </a:solidFill>
                <a:latin typeface="Calibri" pitchFamily="34" charset="0"/>
              </a:rPr>
              <a:t>ev</a:t>
            </a:r>
            <a:r>
              <a:rPr lang="en-US" sz="1600">
                <a:solidFill>
                  <a:schemeClr val="tx2"/>
                </a:solidFill>
                <a:latin typeface="Calibri" pitchFamily="34" charset="0"/>
              </a:rPr>
              <a:t>, udeležba na info dnevih in drugih dogodkih</a:t>
            </a:r>
            <a:r>
              <a:rPr lang="sl-SI" sz="1600">
                <a:solidFill>
                  <a:schemeClr val="tx2"/>
                </a:solidFill>
                <a:latin typeface="Calibri" pitchFamily="34" charset="0"/>
              </a:rPr>
              <a:t>, info o konkurenčnih prijavah, interpretacija razpisa. </a:t>
            </a:r>
            <a:endParaRPr lang="en-US" sz="160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114800" y="4049713"/>
            <a:ext cx="990600" cy="36988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chemeClr val="tx2"/>
                </a:solidFill>
                <a:latin typeface="+mn-lt"/>
              </a:rPr>
              <a:t>Projekti</a:t>
            </a:r>
            <a:endParaRPr lang="en-US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6" name="Flowchart: Punched Tape 5"/>
          <p:cNvSpPr/>
          <p:nvPr/>
        </p:nvSpPr>
        <p:spPr>
          <a:xfrm>
            <a:off x="3563938" y="1484313"/>
            <a:ext cx="2087562" cy="1325562"/>
          </a:xfrm>
          <a:prstGeom prst="flowChartPunchedTape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4825" name="TextBox 9"/>
          <p:cNvSpPr txBox="1">
            <a:spLocks noChangeArrowheads="1"/>
          </p:cNvSpPr>
          <p:nvPr/>
        </p:nvSpPr>
        <p:spPr bwMode="auto">
          <a:xfrm>
            <a:off x="3781425" y="1793875"/>
            <a:ext cx="15827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4000">
                <a:latin typeface="Calibri" pitchFamily="34" charset="0"/>
              </a:rPr>
              <a:t>ČLAN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088" y="1484313"/>
            <a:ext cx="8229600" cy="4525962"/>
          </a:xfrm>
        </p:spPr>
        <p:txBody>
          <a:bodyPr rtlCol="0">
            <a:normAutofit fontScale="4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sz="4200" b="1" dirty="0" smtClean="0">
                <a:solidFill>
                  <a:schemeClr val="tx2"/>
                </a:solidFill>
              </a:rPr>
              <a:t>ERRIN </a:t>
            </a:r>
            <a:r>
              <a:rPr lang="sl-SI" sz="4200" dirty="0" smtClean="0">
                <a:solidFill>
                  <a:schemeClr val="tx2"/>
                </a:solidFill>
              </a:rPr>
              <a:t>- </a:t>
            </a:r>
            <a:r>
              <a:rPr lang="en-US" sz="4200" b="1" dirty="0">
                <a:solidFill>
                  <a:schemeClr val="tx2"/>
                </a:solidFill>
              </a:rPr>
              <a:t>European </a:t>
            </a:r>
            <a:r>
              <a:rPr lang="sl-SI" sz="4200" b="1" dirty="0">
                <a:solidFill>
                  <a:schemeClr val="tx2"/>
                </a:solidFill>
              </a:rPr>
              <a:t>R</a:t>
            </a:r>
            <a:r>
              <a:rPr lang="en-US" sz="4200" b="1" dirty="0" err="1" smtClean="0">
                <a:solidFill>
                  <a:schemeClr val="tx2"/>
                </a:solidFill>
              </a:rPr>
              <a:t>esearch</a:t>
            </a:r>
            <a:r>
              <a:rPr lang="en-US" sz="4200" b="1" dirty="0" smtClean="0">
                <a:solidFill>
                  <a:schemeClr val="tx2"/>
                </a:solidFill>
              </a:rPr>
              <a:t> </a:t>
            </a:r>
            <a:r>
              <a:rPr lang="en-US" sz="4200" b="1" dirty="0">
                <a:solidFill>
                  <a:schemeClr val="tx2"/>
                </a:solidFill>
              </a:rPr>
              <a:t>and Innovation Network </a:t>
            </a:r>
            <a:r>
              <a:rPr lang="sl-SI" sz="4200" dirty="0" smtClean="0">
                <a:solidFill>
                  <a:schemeClr val="tx2"/>
                </a:solidFill>
              </a:rPr>
              <a:t>je</a:t>
            </a:r>
            <a:r>
              <a:rPr lang="sl-SI" sz="4200" b="1" dirty="0" smtClean="0">
                <a:solidFill>
                  <a:schemeClr val="tx2"/>
                </a:solidFill>
              </a:rPr>
              <a:t> </a:t>
            </a:r>
            <a:r>
              <a:rPr lang="en-US" sz="4200" dirty="0" err="1" smtClean="0">
                <a:solidFill>
                  <a:schemeClr val="tx2"/>
                </a:solidFill>
              </a:rPr>
              <a:t>mreža</a:t>
            </a:r>
            <a:r>
              <a:rPr lang="en-US" sz="4200" dirty="0" smtClean="0">
                <a:solidFill>
                  <a:schemeClr val="tx2"/>
                </a:solidFill>
              </a:rPr>
              <a:t> </a:t>
            </a:r>
            <a:r>
              <a:rPr lang="en-US" sz="4200" dirty="0" err="1" smtClean="0">
                <a:solidFill>
                  <a:schemeClr val="tx2"/>
                </a:solidFill>
              </a:rPr>
              <a:t>več</a:t>
            </a:r>
            <a:r>
              <a:rPr lang="en-US" sz="4200" dirty="0" smtClean="0">
                <a:solidFill>
                  <a:schemeClr val="tx2"/>
                </a:solidFill>
              </a:rPr>
              <a:t> </a:t>
            </a:r>
            <a:r>
              <a:rPr lang="en-US" sz="4200" dirty="0" err="1" smtClean="0">
                <a:solidFill>
                  <a:schemeClr val="tx2"/>
                </a:solidFill>
              </a:rPr>
              <a:t>kot</a:t>
            </a:r>
            <a:r>
              <a:rPr lang="en-US" sz="4200" dirty="0" smtClean="0">
                <a:solidFill>
                  <a:schemeClr val="tx2"/>
                </a:solidFill>
              </a:rPr>
              <a:t> 100 </a:t>
            </a:r>
            <a:r>
              <a:rPr lang="en-US" sz="4200" dirty="0" err="1" smtClean="0">
                <a:solidFill>
                  <a:schemeClr val="tx2"/>
                </a:solidFill>
              </a:rPr>
              <a:t>bruseljskih</a:t>
            </a:r>
            <a:r>
              <a:rPr lang="en-US" sz="4200" dirty="0" smtClean="0">
                <a:solidFill>
                  <a:schemeClr val="tx2"/>
                </a:solidFill>
              </a:rPr>
              <a:t> </a:t>
            </a:r>
            <a:r>
              <a:rPr lang="en-US" sz="4200" dirty="0" err="1" smtClean="0">
                <a:solidFill>
                  <a:schemeClr val="tx2"/>
                </a:solidFill>
              </a:rPr>
              <a:t>predstavništev</a:t>
            </a:r>
            <a:r>
              <a:rPr lang="en-US" sz="4200" dirty="0" smtClean="0">
                <a:solidFill>
                  <a:schemeClr val="tx2"/>
                </a:solidFill>
              </a:rPr>
              <a:t> </a:t>
            </a:r>
            <a:r>
              <a:rPr lang="en-US" sz="4200" dirty="0" err="1" smtClean="0">
                <a:solidFill>
                  <a:schemeClr val="tx2"/>
                </a:solidFill>
              </a:rPr>
              <a:t>mest</a:t>
            </a:r>
            <a:r>
              <a:rPr lang="en-US" sz="4200" dirty="0" smtClean="0">
                <a:solidFill>
                  <a:schemeClr val="tx2"/>
                </a:solidFill>
              </a:rPr>
              <a:t> in </a:t>
            </a:r>
            <a:r>
              <a:rPr lang="en-US" sz="4200" dirty="0" err="1" smtClean="0">
                <a:solidFill>
                  <a:schemeClr val="tx2"/>
                </a:solidFill>
              </a:rPr>
              <a:t>regij</a:t>
            </a:r>
            <a:r>
              <a:rPr lang="sl-SI" sz="4200" dirty="0" smtClean="0">
                <a:solidFill>
                  <a:schemeClr val="tx2"/>
                </a:solidFill>
              </a:rPr>
              <a:t>, </a:t>
            </a:r>
            <a:r>
              <a:rPr lang="en-US" sz="4200" dirty="0" err="1" smtClean="0">
                <a:solidFill>
                  <a:schemeClr val="tx2"/>
                </a:solidFill>
              </a:rPr>
              <a:t>aktivna</a:t>
            </a:r>
            <a:r>
              <a:rPr lang="en-US" sz="4200" dirty="0" smtClean="0">
                <a:solidFill>
                  <a:schemeClr val="tx2"/>
                </a:solidFill>
              </a:rPr>
              <a:t> </a:t>
            </a:r>
            <a:r>
              <a:rPr lang="en-US" sz="4200" dirty="0" err="1" smtClean="0">
                <a:solidFill>
                  <a:schemeClr val="tx2"/>
                </a:solidFill>
              </a:rPr>
              <a:t>pri</a:t>
            </a:r>
            <a:r>
              <a:rPr lang="en-US" sz="4200" dirty="0" smtClean="0">
                <a:solidFill>
                  <a:schemeClr val="tx2"/>
                </a:solidFill>
              </a:rPr>
              <a:t> EU </a:t>
            </a:r>
            <a:r>
              <a:rPr lang="en-US" sz="4200" dirty="0" err="1" smtClean="0">
                <a:solidFill>
                  <a:schemeClr val="tx2"/>
                </a:solidFill>
              </a:rPr>
              <a:t>politikah</a:t>
            </a:r>
            <a:r>
              <a:rPr lang="en-US" sz="4200" dirty="0" smtClean="0">
                <a:solidFill>
                  <a:schemeClr val="tx2"/>
                </a:solidFill>
              </a:rPr>
              <a:t> in </a:t>
            </a:r>
            <a:r>
              <a:rPr lang="en-US" sz="4200" dirty="0" err="1" smtClean="0">
                <a:solidFill>
                  <a:schemeClr val="tx2"/>
                </a:solidFill>
              </a:rPr>
              <a:t>sredstvih</a:t>
            </a:r>
            <a:r>
              <a:rPr lang="en-US" sz="4200" dirty="0" smtClean="0">
                <a:solidFill>
                  <a:schemeClr val="tx2"/>
                </a:solidFill>
              </a:rPr>
              <a:t>,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4200" dirty="0" err="1" smtClean="0">
                <a:solidFill>
                  <a:schemeClr val="tx2"/>
                </a:solidFill>
              </a:rPr>
              <a:t>sodelovanje</a:t>
            </a:r>
            <a:r>
              <a:rPr lang="en-US" sz="4200" dirty="0" smtClean="0">
                <a:solidFill>
                  <a:schemeClr val="tx2"/>
                </a:solidFill>
              </a:rPr>
              <a:t> v </a:t>
            </a:r>
            <a:r>
              <a:rPr lang="en-US" sz="4200" dirty="0" err="1" smtClean="0">
                <a:solidFill>
                  <a:schemeClr val="tx2"/>
                </a:solidFill>
              </a:rPr>
              <a:t>delovnih</a:t>
            </a:r>
            <a:r>
              <a:rPr lang="en-US" sz="4200" dirty="0" smtClean="0">
                <a:solidFill>
                  <a:schemeClr val="tx2"/>
                </a:solidFill>
              </a:rPr>
              <a:t> </a:t>
            </a:r>
            <a:r>
              <a:rPr lang="en-US" sz="4200" dirty="0" err="1" smtClean="0">
                <a:solidFill>
                  <a:schemeClr val="tx2"/>
                </a:solidFill>
              </a:rPr>
              <a:t>skupinah</a:t>
            </a:r>
            <a:r>
              <a:rPr lang="en-US" sz="4200" dirty="0" smtClean="0">
                <a:solidFill>
                  <a:schemeClr val="tx2"/>
                </a:solidFill>
              </a:rPr>
              <a:t>: </a:t>
            </a:r>
            <a:r>
              <a:rPr lang="en-US" sz="4200" dirty="0" err="1" smtClean="0">
                <a:solidFill>
                  <a:schemeClr val="tx2"/>
                </a:solidFill>
              </a:rPr>
              <a:t>energija</a:t>
            </a:r>
            <a:r>
              <a:rPr lang="en-US" sz="4200" dirty="0" smtClean="0">
                <a:solidFill>
                  <a:schemeClr val="tx2"/>
                </a:solidFill>
              </a:rPr>
              <a:t>, </a:t>
            </a:r>
            <a:r>
              <a:rPr lang="en-US" sz="4200" dirty="0" err="1" smtClean="0">
                <a:solidFill>
                  <a:schemeClr val="tx2"/>
                </a:solidFill>
              </a:rPr>
              <a:t>financiranje</a:t>
            </a:r>
            <a:r>
              <a:rPr lang="en-US" sz="4200" dirty="0" smtClean="0">
                <a:solidFill>
                  <a:schemeClr val="tx2"/>
                </a:solidFill>
              </a:rPr>
              <a:t> </a:t>
            </a:r>
            <a:r>
              <a:rPr lang="en-US" sz="4200" dirty="0" err="1" smtClean="0">
                <a:solidFill>
                  <a:schemeClr val="tx2"/>
                </a:solidFill>
              </a:rPr>
              <a:t>inovacij</a:t>
            </a:r>
            <a:r>
              <a:rPr lang="en-US" sz="4200" dirty="0" smtClean="0">
                <a:solidFill>
                  <a:schemeClr val="tx2"/>
                </a:solidFill>
              </a:rPr>
              <a:t>, </a:t>
            </a:r>
            <a:r>
              <a:rPr lang="en-US" sz="4200" dirty="0" err="1" smtClean="0">
                <a:solidFill>
                  <a:schemeClr val="tx2"/>
                </a:solidFill>
              </a:rPr>
              <a:t>kreativnost</a:t>
            </a:r>
            <a:r>
              <a:rPr lang="en-US" sz="4200" dirty="0" smtClean="0">
                <a:solidFill>
                  <a:schemeClr val="tx2"/>
                </a:solidFill>
              </a:rPr>
              <a:t>, </a:t>
            </a:r>
            <a:r>
              <a:rPr lang="en-US" sz="4200" dirty="0" err="1" smtClean="0">
                <a:solidFill>
                  <a:schemeClr val="tx2"/>
                </a:solidFill>
              </a:rPr>
              <a:t>pametna</a:t>
            </a:r>
            <a:r>
              <a:rPr lang="en-US" sz="4200" dirty="0" smtClean="0">
                <a:solidFill>
                  <a:schemeClr val="tx2"/>
                </a:solidFill>
              </a:rPr>
              <a:t> </a:t>
            </a:r>
            <a:r>
              <a:rPr lang="en-US" sz="4200" dirty="0" err="1" smtClean="0">
                <a:solidFill>
                  <a:schemeClr val="tx2"/>
                </a:solidFill>
              </a:rPr>
              <a:t>mesta</a:t>
            </a:r>
            <a:r>
              <a:rPr lang="en-US" sz="4200" dirty="0" smtClean="0">
                <a:solidFill>
                  <a:schemeClr val="tx2"/>
                </a:solidFill>
              </a:rPr>
              <a:t>, </a:t>
            </a:r>
            <a:r>
              <a:rPr lang="en-US" sz="4200" dirty="0" err="1" smtClean="0">
                <a:solidFill>
                  <a:schemeClr val="tx2"/>
                </a:solidFill>
              </a:rPr>
              <a:t>pametna</a:t>
            </a:r>
            <a:r>
              <a:rPr lang="en-US" sz="4200" dirty="0" smtClean="0">
                <a:solidFill>
                  <a:schemeClr val="tx2"/>
                </a:solidFill>
              </a:rPr>
              <a:t> </a:t>
            </a:r>
            <a:r>
              <a:rPr lang="en-US" sz="4200" dirty="0" err="1" smtClean="0">
                <a:solidFill>
                  <a:schemeClr val="tx2"/>
                </a:solidFill>
              </a:rPr>
              <a:t>specializacija</a:t>
            </a:r>
            <a:r>
              <a:rPr lang="en-US" sz="4200" dirty="0" smtClean="0">
                <a:solidFill>
                  <a:schemeClr val="tx2"/>
                </a:solidFill>
              </a:rPr>
              <a:t>, </a:t>
            </a:r>
            <a:r>
              <a:rPr lang="en-US" sz="4200" dirty="0" err="1" smtClean="0">
                <a:solidFill>
                  <a:schemeClr val="tx2"/>
                </a:solidFill>
              </a:rPr>
              <a:t>turizem</a:t>
            </a:r>
            <a:r>
              <a:rPr lang="en-US" sz="4200" dirty="0" smtClean="0">
                <a:solidFill>
                  <a:schemeClr val="tx2"/>
                </a:solidFill>
              </a:rPr>
              <a:t>, </a:t>
            </a:r>
            <a:r>
              <a:rPr lang="en-US" sz="4200" dirty="0" err="1" smtClean="0">
                <a:solidFill>
                  <a:schemeClr val="tx2"/>
                </a:solidFill>
              </a:rPr>
              <a:t>biotehnologija</a:t>
            </a:r>
            <a:r>
              <a:rPr lang="en-US" sz="4200" dirty="0" smtClean="0">
                <a:solidFill>
                  <a:schemeClr val="tx2"/>
                </a:solidFill>
              </a:rPr>
              <a:t>, ICT, </a:t>
            </a:r>
            <a:r>
              <a:rPr lang="en-US" sz="4200" dirty="0" err="1" smtClean="0">
                <a:solidFill>
                  <a:schemeClr val="tx2"/>
                </a:solidFill>
              </a:rPr>
              <a:t>zdravje</a:t>
            </a:r>
            <a:r>
              <a:rPr lang="sl-SI" sz="4200" dirty="0" smtClean="0">
                <a:solidFill>
                  <a:schemeClr val="tx2"/>
                </a:solidFill>
              </a:rPr>
              <a:t>, napredna proizvodnja, tovarne prihodnosti.</a:t>
            </a:r>
            <a:endParaRPr lang="en-GB" sz="4200" dirty="0">
              <a:solidFill>
                <a:schemeClr val="tx2"/>
              </a:solidFill>
            </a:endParaRPr>
          </a:p>
          <a:p>
            <a:pPr marL="342000" lvl="1" indent="-3420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l-SI" altLang="en-US" sz="4200" b="1" dirty="0" smtClean="0">
                <a:solidFill>
                  <a:schemeClr val="tx2"/>
                </a:solidFill>
              </a:rPr>
              <a:t>IGLO </a:t>
            </a:r>
            <a:r>
              <a:rPr lang="sl-SI" altLang="en-US" sz="4200" b="1" dirty="0">
                <a:solidFill>
                  <a:schemeClr val="tx2"/>
                </a:solidFill>
              </a:rPr>
              <a:t>– </a:t>
            </a:r>
            <a:r>
              <a:rPr lang="sl-SI" altLang="en-US" sz="4200" dirty="0">
                <a:solidFill>
                  <a:schemeClr val="tx2"/>
                </a:solidFill>
              </a:rPr>
              <a:t>Združenje raziskovalnih predstavništev (24 iz 22 držav</a:t>
            </a:r>
            <a:r>
              <a:rPr lang="sl-SI" altLang="en-US" sz="4200" dirty="0" smtClean="0">
                <a:solidFill>
                  <a:schemeClr val="tx2"/>
                </a:solidFill>
              </a:rPr>
              <a:t>);</a:t>
            </a:r>
            <a:endParaRPr lang="en-US" sz="4200" dirty="0" smtClean="0">
              <a:solidFill>
                <a:schemeClr val="tx2"/>
              </a:solidFill>
            </a:endParaRPr>
          </a:p>
          <a:p>
            <a:pPr fontAlgn="auto">
              <a:spcBef>
                <a:spcPct val="5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altLang="en-US" sz="4200" b="1" dirty="0" smtClean="0">
                <a:solidFill>
                  <a:srgbClr val="002370"/>
                </a:solidFill>
              </a:rPr>
              <a:t>KEN </a:t>
            </a:r>
            <a:r>
              <a:rPr lang="sl-SI" altLang="en-US" sz="4200" b="1" dirty="0">
                <a:solidFill>
                  <a:srgbClr val="002370"/>
                </a:solidFill>
              </a:rPr>
              <a:t>– Knowledge Economy Network</a:t>
            </a:r>
            <a:r>
              <a:rPr lang="en-GB" altLang="en-US" sz="4200" b="1" dirty="0">
                <a:solidFill>
                  <a:srgbClr val="002370"/>
                </a:solidFill>
              </a:rPr>
              <a:t> </a:t>
            </a:r>
            <a:r>
              <a:rPr lang="en-GB" altLang="en-US" sz="4200" dirty="0">
                <a:solidFill>
                  <a:srgbClr val="002370"/>
                </a:solidFill>
              </a:rPr>
              <a:t>– </a:t>
            </a:r>
            <a:r>
              <a:rPr lang="sl-SI" altLang="en-US" sz="4200" dirty="0">
                <a:solidFill>
                  <a:srgbClr val="002370"/>
                </a:solidFill>
              </a:rPr>
              <a:t>nadgradnja članskih storitev – splošne storitve in podpora pri medsebojnem sodelovanju članic mreže (61 iz 14 držav) – cilj: krepitev</a:t>
            </a:r>
            <a:r>
              <a:rPr lang="en-GB" altLang="en-US" sz="4200" dirty="0">
                <a:solidFill>
                  <a:srgbClr val="002370"/>
                </a:solidFill>
              </a:rPr>
              <a:t> </a:t>
            </a:r>
            <a:r>
              <a:rPr lang="en-GB" altLang="en-US" sz="4200" dirty="0" err="1">
                <a:solidFill>
                  <a:srgbClr val="002370"/>
                </a:solidFill>
              </a:rPr>
              <a:t>konkurenčnosti</a:t>
            </a:r>
            <a:r>
              <a:rPr lang="en-GB" altLang="en-US" sz="4200" dirty="0">
                <a:solidFill>
                  <a:srgbClr val="002370"/>
                </a:solidFill>
              </a:rPr>
              <a:t> </a:t>
            </a:r>
            <a:r>
              <a:rPr lang="sl-SI" altLang="en-US" sz="4200" dirty="0">
                <a:solidFill>
                  <a:srgbClr val="002370"/>
                </a:solidFill>
              </a:rPr>
              <a:t>na osnovi</a:t>
            </a:r>
            <a:r>
              <a:rPr lang="en-GB" altLang="en-US" sz="4200" dirty="0">
                <a:solidFill>
                  <a:srgbClr val="002370"/>
                </a:solidFill>
              </a:rPr>
              <a:t> </a:t>
            </a:r>
            <a:r>
              <a:rPr lang="en-GB" altLang="en-US" sz="4200" dirty="0" err="1">
                <a:solidFill>
                  <a:srgbClr val="002370"/>
                </a:solidFill>
              </a:rPr>
              <a:t>znanja</a:t>
            </a:r>
            <a:r>
              <a:rPr lang="en-GB" altLang="en-US" sz="4200" dirty="0"/>
              <a:t> </a:t>
            </a:r>
            <a:r>
              <a:rPr lang="en-GB" altLang="en-US" sz="4200" dirty="0">
                <a:solidFill>
                  <a:schemeClr val="accent2"/>
                </a:solidFill>
              </a:rPr>
              <a:t>(</a:t>
            </a:r>
            <a:r>
              <a:rPr lang="en-GB" altLang="en-US" sz="4200" dirty="0">
                <a:solidFill>
                  <a:schemeClr val="accent2"/>
                </a:solidFill>
                <a:hlinkClick r:id="rId3"/>
              </a:rPr>
              <a:t>www.</a:t>
            </a:r>
            <a:r>
              <a:rPr lang="sl-SI" altLang="en-US" sz="4200" dirty="0" err="1">
                <a:solidFill>
                  <a:schemeClr val="accent2"/>
                </a:solidFill>
                <a:hlinkClick r:id="rId3"/>
              </a:rPr>
              <a:t>knowledge</a:t>
            </a:r>
            <a:r>
              <a:rPr lang="sl-SI" altLang="en-US" sz="4200" dirty="0">
                <a:solidFill>
                  <a:schemeClr val="accent2"/>
                </a:solidFill>
                <a:hlinkClick r:id="rId3"/>
              </a:rPr>
              <a:t>-</a:t>
            </a:r>
            <a:r>
              <a:rPr lang="sl-SI" altLang="en-US" sz="4200" dirty="0" err="1">
                <a:solidFill>
                  <a:schemeClr val="accent2"/>
                </a:solidFill>
                <a:hlinkClick r:id="rId3"/>
              </a:rPr>
              <a:t>economy.net</a:t>
            </a:r>
            <a:r>
              <a:rPr lang="en-GB" altLang="en-US" sz="4200" dirty="0">
                <a:solidFill>
                  <a:schemeClr val="accent2"/>
                </a:solidFill>
              </a:rPr>
              <a:t>)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altLang="en-US" sz="4200" b="1" dirty="0" smtClean="0">
                <a:solidFill>
                  <a:srgbClr val="002370"/>
                </a:solidFill>
              </a:rPr>
              <a:t>NIROC </a:t>
            </a:r>
            <a:r>
              <a:rPr lang="en-GB" altLang="en-US" sz="4200" dirty="0">
                <a:solidFill>
                  <a:srgbClr val="002370"/>
                </a:solidFill>
              </a:rPr>
              <a:t>–</a:t>
            </a:r>
            <a:r>
              <a:rPr lang="sl-SI" altLang="en-US" sz="4200" dirty="0">
                <a:solidFill>
                  <a:srgbClr val="002370"/>
                </a:solidFill>
              </a:rPr>
              <a:t> mreža</a:t>
            </a:r>
            <a:r>
              <a:rPr lang="en-GB" altLang="en-US" sz="4200" dirty="0">
                <a:solidFill>
                  <a:srgbClr val="002370"/>
                </a:solidFill>
              </a:rPr>
              <a:t> </a:t>
            </a:r>
            <a:r>
              <a:rPr lang="sl-SI" altLang="en-US" sz="4200" dirty="0">
                <a:solidFill>
                  <a:srgbClr val="002370"/>
                </a:solidFill>
              </a:rPr>
              <a:t>bruseljskih predstavništev iz novih držav članic, kandidatk in potencialnih kandidatk;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>
              <a:solidFill>
                <a:schemeClr val="tx2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6866" name="Title 1"/>
          <p:cNvSpPr txBox="1">
            <a:spLocks/>
          </p:cNvSpPr>
          <p:nvPr/>
        </p:nvSpPr>
        <p:spPr bwMode="auto">
          <a:xfrm>
            <a:off x="457200" y="188913"/>
            <a:ext cx="6851650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sl-SI" sz="3200" b="1">
                <a:solidFill>
                  <a:schemeClr val="tx2"/>
                </a:solidFill>
                <a:latin typeface="Calibri" pitchFamily="34" charset="0"/>
              </a:rPr>
              <a:t>SODELOVANJE V MREŽAH</a:t>
            </a:r>
            <a:endParaRPr lang="en-US" sz="3200" b="1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b="1" smtClean="0">
                <a:solidFill>
                  <a:schemeClr val="tx2"/>
                </a:solidFill>
              </a:rPr>
              <a:t>Dogodki za izmenjavo projektnih idej </a:t>
            </a:r>
            <a:r>
              <a:rPr lang="sl-SI" smtClean="0">
                <a:solidFill>
                  <a:schemeClr val="tx2"/>
                </a:solidFill>
              </a:rPr>
              <a:t>za razpise Obzorje 2020, Bruselj, 24-28 november 2014</a:t>
            </a:r>
            <a:endParaRPr lang="en-GB" smtClean="0">
              <a:solidFill>
                <a:schemeClr val="tx2"/>
              </a:solidFill>
            </a:endParaRPr>
          </a:p>
          <a:p>
            <a:endParaRPr lang="en-GB" smtClean="0"/>
          </a:p>
          <a:p>
            <a:endParaRPr lang="en-GB" smtClean="0"/>
          </a:p>
        </p:txBody>
      </p:sp>
      <p:sp>
        <p:nvSpPr>
          <p:cNvPr id="38914" name="Title 1"/>
          <p:cNvSpPr txBox="1">
            <a:spLocks/>
          </p:cNvSpPr>
          <p:nvPr/>
        </p:nvSpPr>
        <p:spPr bwMode="auto">
          <a:xfrm>
            <a:off x="457200" y="188913"/>
            <a:ext cx="6851650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sl-SI" sz="3200" b="1">
                <a:solidFill>
                  <a:schemeClr val="tx2"/>
                </a:solidFill>
                <a:latin typeface="Calibri" pitchFamily="34" charset="0"/>
              </a:rPr>
              <a:t>TRENUTNE KONKRETNE POBUDE</a:t>
            </a:r>
            <a:endParaRPr lang="en-US" sz="3200" b="1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dirty="0" smtClean="0">
                <a:solidFill>
                  <a:schemeClr val="tx2"/>
                </a:solidFill>
              </a:rPr>
              <a:t>KEN forum: </a:t>
            </a:r>
            <a:r>
              <a:rPr lang="en-GB" b="1" dirty="0" smtClean="0">
                <a:solidFill>
                  <a:schemeClr val="tx2"/>
                </a:solidFill>
              </a:rPr>
              <a:t>Building </a:t>
            </a:r>
            <a:r>
              <a:rPr lang="en-GB" b="1" dirty="0">
                <a:solidFill>
                  <a:schemeClr val="tx2"/>
                </a:solidFill>
              </a:rPr>
              <a:t>Knowledge Economy through </a:t>
            </a:r>
            <a:r>
              <a:rPr lang="en-GB" b="1" dirty="0" smtClean="0">
                <a:solidFill>
                  <a:schemeClr val="tx2"/>
                </a:solidFill>
              </a:rPr>
              <a:t>the </a:t>
            </a:r>
            <a:r>
              <a:rPr lang="en-GB" b="1" dirty="0">
                <a:solidFill>
                  <a:schemeClr val="tx2"/>
                </a:solidFill>
              </a:rPr>
              <a:t>Innovation Ecosystem</a:t>
            </a:r>
            <a:r>
              <a:rPr lang="en-GB" b="1" dirty="0" smtClean="0">
                <a:solidFill>
                  <a:schemeClr val="tx2"/>
                </a:solidFill>
              </a:rPr>
              <a:t>:</a:t>
            </a:r>
            <a:r>
              <a:rPr lang="sl-SI" b="1" dirty="0" smtClean="0">
                <a:solidFill>
                  <a:schemeClr val="tx2"/>
                </a:solidFill>
              </a:rPr>
              <a:t> </a:t>
            </a:r>
            <a:r>
              <a:rPr lang="en-GB" b="1" dirty="0" smtClean="0">
                <a:solidFill>
                  <a:schemeClr val="tx2"/>
                </a:solidFill>
              </a:rPr>
              <a:t>The </a:t>
            </a:r>
            <a:r>
              <a:rPr lang="en-GB" b="1" dirty="0">
                <a:solidFill>
                  <a:schemeClr val="tx2"/>
                </a:solidFill>
              </a:rPr>
              <a:t>Role of Innovation </a:t>
            </a:r>
            <a:r>
              <a:rPr lang="en-GB" b="1" dirty="0" smtClean="0">
                <a:solidFill>
                  <a:schemeClr val="tx2"/>
                </a:solidFill>
              </a:rPr>
              <a:t>Hubs</a:t>
            </a:r>
            <a:r>
              <a:rPr lang="sl-SI" sz="2400" dirty="0" smtClean="0">
                <a:solidFill>
                  <a:schemeClr val="tx2"/>
                </a:solidFill>
              </a:rPr>
              <a:t>, Ljubljana, 25.-26.11.2014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sl-SI" sz="2400" dirty="0" smtClean="0">
              <a:solidFill>
                <a:schemeClr val="tx2"/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l-SI" sz="2400" dirty="0" smtClean="0">
                <a:solidFill>
                  <a:schemeClr val="tx2"/>
                </a:solidFill>
              </a:rPr>
              <a:t>Info in prijave na </a:t>
            </a:r>
            <a:r>
              <a:rPr lang="sl-SI" sz="2400" dirty="0" smtClean="0">
                <a:solidFill>
                  <a:schemeClr val="tx2"/>
                </a:solidFill>
                <a:hlinkClick r:id="rId3"/>
              </a:rPr>
              <a:t>www.sbra.be</a:t>
            </a:r>
            <a:r>
              <a:rPr lang="sl-SI" sz="2400" dirty="0" smtClean="0">
                <a:solidFill>
                  <a:schemeClr val="tx2"/>
                </a:solidFill>
              </a:rPr>
              <a:t> </a:t>
            </a:r>
            <a:endParaRPr lang="en-GB" sz="2400" dirty="0">
              <a:solidFill>
                <a:schemeClr val="tx2"/>
              </a:solidFill>
            </a:endParaRPr>
          </a:p>
        </p:txBody>
      </p:sp>
      <p:sp>
        <p:nvSpPr>
          <p:cNvPr id="40962" name="Title 1"/>
          <p:cNvSpPr txBox="1">
            <a:spLocks/>
          </p:cNvSpPr>
          <p:nvPr/>
        </p:nvSpPr>
        <p:spPr bwMode="auto">
          <a:xfrm>
            <a:off x="457200" y="188913"/>
            <a:ext cx="6851650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sl-SI" sz="3200" b="1">
                <a:solidFill>
                  <a:schemeClr val="tx2"/>
                </a:solidFill>
                <a:latin typeface="Calibri" pitchFamily="34" charset="0"/>
              </a:rPr>
              <a:t>PRIHAJAJOČI DOGODKI S</a:t>
            </a:r>
            <a:r>
              <a:rPr lang="en-GB" sz="3200" b="1">
                <a:solidFill>
                  <a:schemeClr val="tx2"/>
                </a:solidFill>
                <a:latin typeface="Calibri" pitchFamily="34" charset="0"/>
              </a:rPr>
              <a:t>GRZ</a:t>
            </a:r>
            <a:r>
              <a:rPr lang="sl-SI" sz="3200" b="1">
                <a:solidFill>
                  <a:schemeClr val="tx2"/>
                </a:solidFill>
                <a:latin typeface="Calibri" pitchFamily="34" charset="0"/>
              </a:rPr>
              <a:t> / KEN</a:t>
            </a:r>
            <a:endParaRPr lang="en-US" sz="3200" b="1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endParaRPr lang="sl-SI" smtClean="0"/>
          </a:p>
          <a:p>
            <a:pPr marL="0" indent="0">
              <a:buFont typeface="Arial" charset="0"/>
              <a:buNone/>
            </a:pPr>
            <a:endParaRPr lang="sl-SI" smtClean="0"/>
          </a:p>
          <a:p>
            <a:pPr marL="0" indent="0" algn="ctr">
              <a:buFont typeface="Arial" charset="0"/>
              <a:buNone/>
            </a:pPr>
            <a:r>
              <a:rPr lang="sl-SI" b="1" smtClean="0">
                <a:solidFill>
                  <a:schemeClr val="tx2"/>
                </a:solidFill>
              </a:rPr>
              <a:t>Hvala za pozornost</a:t>
            </a:r>
          </a:p>
          <a:p>
            <a:pPr marL="0" indent="0" algn="ctr">
              <a:buFont typeface="Arial" charset="0"/>
              <a:buNone/>
            </a:pPr>
            <a:endParaRPr lang="sl-SI" b="1" smtClean="0">
              <a:solidFill>
                <a:schemeClr val="tx2"/>
              </a:solidFill>
            </a:endParaRPr>
          </a:p>
          <a:p>
            <a:pPr marL="0" indent="0" algn="ctr">
              <a:buFont typeface="Arial" charset="0"/>
              <a:buNone/>
            </a:pPr>
            <a:r>
              <a:rPr lang="sl-SI" b="1" smtClean="0">
                <a:solidFill>
                  <a:schemeClr val="tx2"/>
                </a:solidFill>
                <a:hlinkClick r:id="rId3"/>
              </a:rPr>
              <a:t>www.sbra.be</a:t>
            </a:r>
            <a:r>
              <a:rPr lang="sl-SI" b="1" smtClean="0">
                <a:solidFill>
                  <a:schemeClr val="tx2"/>
                </a:solidFill>
              </a:rPr>
              <a:t> 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3543</TotalTime>
  <Words>594</Words>
  <Application>Microsoft Office PowerPoint</Application>
  <PresentationFormat>On-screen Show (4:3)</PresentationFormat>
  <Paragraphs>47</Paragraphs>
  <Slides>8</Slides>
  <Notes>8</Notes>
  <HiddenSlides>0</HiddenSlides>
  <MMClips>0</MMClips>
  <ScaleCrop>false</ScaleCrop>
  <HeadingPairs>
    <vt:vector size="8" baseType="variant">
      <vt:variant>
        <vt:lpstr>Uporabljene pisave</vt:lpstr>
      </vt:variant>
      <vt:variant>
        <vt:i4>2</vt:i4>
      </vt:variant>
      <vt:variant>
        <vt:lpstr>Predloga načrta</vt:lpstr>
      </vt:variant>
      <vt:variant>
        <vt:i4>3</vt:i4>
      </vt:variant>
      <vt:variant>
        <vt:lpstr>Vdelani OLE strežniki</vt:lpstr>
      </vt:variant>
      <vt:variant>
        <vt:i4>1</vt:i4>
      </vt:variant>
      <vt:variant>
        <vt:lpstr>Naslovi diapozitivov</vt:lpstr>
      </vt:variant>
      <vt:variant>
        <vt:i4>8</vt:i4>
      </vt:variant>
    </vt:vector>
  </HeadingPairs>
  <TitlesOfParts>
    <vt:vector size="14" baseType="lpstr">
      <vt:lpstr>Calibri</vt:lpstr>
      <vt:lpstr>Arial</vt:lpstr>
      <vt:lpstr>Office Theme</vt:lpstr>
      <vt:lpstr>Custom Design</vt:lpstr>
      <vt:lpstr>Office Theme</vt:lpstr>
      <vt:lpstr>Diapozitiv</vt:lpstr>
      <vt:lpstr>STORITVE SLOVENSKEGA GOSPODARSKEGA IN RAZISKOVALNEGA ZDRUŽENJA     </vt:lpstr>
      <vt:lpstr>STRUKTURA SGRZ</vt:lpstr>
      <vt:lpstr>STORITVE SGRZ</vt:lpstr>
      <vt:lpstr>SODELOVANJE S SGRZ PRI EU PROJEKTIH</vt:lpstr>
      <vt:lpstr>Diapozitiv 5</vt:lpstr>
      <vt:lpstr>Diapozitiv 6</vt:lpstr>
      <vt:lpstr>Diapozitiv 7</vt:lpstr>
      <vt:lpstr>Diapozitiv 8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Maja Ferlinc</dc:creator>
  <cp:lastModifiedBy>..</cp:lastModifiedBy>
  <cp:revision>78</cp:revision>
  <dcterms:created xsi:type="dcterms:W3CDTF">2014-01-05T15:19:58Z</dcterms:created>
  <dcterms:modified xsi:type="dcterms:W3CDTF">2014-11-19T08:27:53Z</dcterms:modified>
</cp:coreProperties>
</file>